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90" r:id="rId3"/>
    <p:sldId id="268" r:id="rId4"/>
    <p:sldId id="278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1B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896" autoAdjust="0"/>
  </p:normalViewPr>
  <p:slideViewPr>
    <p:cSldViewPr snapToGrid="0">
      <p:cViewPr>
        <p:scale>
          <a:sx n="86" d="100"/>
          <a:sy n="86" d="100"/>
        </p:scale>
        <p:origin x="-715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41A8-821C-4D78-AB2B-983E6C00B1FE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78B4-2FD7-4C8C-AB24-FB949FD4B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D78B4-2FD7-4C8C-AB24-FB949FD4B3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D57A6F-DAC4-4E20-9474-F6F56A7E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4AB5D2-C97B-4491-936A-D8292EF59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9486D8-C57F-4946-8657-3A5A5BD6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53171F-A056-443E-A545-6D792B43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D93F4D-A1D8-4C97-838D-233FD56C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970C5-1502-4989-8E81-7B29E2B8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B6DDBE-E574-4A24-8615-CAC41F73C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3767F9-4759-4128-B489-1F78CF69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57345-3EF3-4B2B-9E28-2DA5B7E9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987EF-034D-4C10-81D3-E03AD99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9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38BF68-1727-434F-BCD5-385140DFD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59B1C1-E003-416D-8916-B1EBF56C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3D5ECE-AE2D-4154-BEA6-DFFA298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BDECCE-2E09-40B3-8FF6-02ACFA79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6C416C-36D2-4FAF-8932-1C29031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2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05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17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84AB2-E79E-4962-9C88-33F2375C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54603C-9171-49C2-9D8B-8DC9CDD25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101CE8-F6A9-45B6-A7F0-398D366B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A4ACA4-811A-4743-9608-A42CC528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AF3E23-471E-4A42-B300-A30B59FE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6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71FF8-0F4B-4E58-A0B4-81D08DD2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3AE158-874F-4843-B9B8-CD685AC0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3751C-2E19-45A8-9890-44023572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C2D7A9-9D0B-4FC0-9374-32978139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3923E2-6C79-41B0-BD06-605F1B89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92ABA-3D00-4CE4-AFE8-FB378536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F323C-CEAA-439C-BFF4-0E03166B6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EC2AC2-E5B0-418A-99D4-D14EA1D3A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AB8912-4405-4DDB-8418-82B1500F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8F5549-C220-435A-AEB6-B8081DE9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1F5281-60D0-418E-91A9-CF4E0178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7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BB622-033C-4798-9057-A3AFFC3D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D118D8-A07E-4247-A54F-69B07459E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582D6F-4113-47AE-BA98-58F4B6C0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BA8359-F34D-4AB3-BF34-F05E1AE9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90A7F6-49AA-4AC9-9216-05A29015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7F44D9-7F83-4A20-B453-48522025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D498596-6AED-47A8-A059-C4A64EB6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B68310-F6A9-48BE-9247-2B8F1D57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0AA52-D39E-4014-BB0A-B5F30530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8DEFC1-13AA-44A5-9479-6C04D572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E008E8-1C9C-4FDA-9C15-C6D41796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000EFE-9C42-4243-A255-83B128E4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8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10EB81-B295-4AAC-8C43-4FEF1A9E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AB361F-683E-4CAD-A264-A10728D9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9E8ED0-E19F-47BA-AF59-94CBABC5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74525-462D-40F6-AE67-7F91CA9D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0D9DCE-F006-4D6D-92EF-CD03F683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D42727-7F67-488A-AEC7-C8B70D3EB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7E9293-2677-423A-BB90-7244671F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AE8E6-9880-4793-8848-EAE8EFBA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71D610-DE3F-48DD-A266-68A960C8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D17CC-D4C2-4B6D-988D-2E80B0D1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E514EB-D90D-4BC5-81A0-BF3469DA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0BACAA-AA13-4781-AE35-7DA62006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58D84A-57BD-452B-A4B2-FD797DA8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EC552F-55E4-4540-A892-54D2ABF8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D5B6CF-C140-489D-A410-92674AB8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F31F9-8CEC-4EE1-91D3-278DEA53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97F9B9-003E-4873-B442-BC4A13CA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F3AC05-1D25-4C83-B6B9-B43FE3645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EBDF-E9C2-4F78-B5B1-A6018249BE2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23EF6B-3379-4838-9D50-CEDDE740E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4D127-6099-4F94-8FA8-F1EE7AAB1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FCC7-7320-4DD0-B451-B4238EB7D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" y="6772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BCE99-6282-468E-805C-28C36DAA08FC}"/>
              </a:ext>
            </a:extLst>
          </p:cNvPr>
          <p:cNvSpPr txBox="1"/>
          <p:nvPr/>
        </p:nvSpPr>
        <p:spPr>
          <a:xfrm>
            <a:off x="1521878" y="4963405"/>
            <a:ext cx="92591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Шарафутдинов</a:t>
            </a:r>
            <a:r>
              <a:rPr lang="ru-RU" sz="2800" b="1" dirty="0"/>
              <a:t> Анфис </a:t>
            </a:r>
            <a:r>
              <a:rPr lang="ru-RU" sz="2800" b="1" dirty="0" err="1"/>
              <a:t>Аслямович</a:t>
            </a:r>
            <a:endParaRPr lang="en-US" sz="2800" b="1" dirty="0"/>
          </a:p>
          <a:p>
            <a:pPr algn="ctr"/>
            <a:r>
              <a:rPr lang="ru-RU" sz="2400" b="1" dirty="0"/>
              <a:t>преподаватель специальных дисциплин высшей категории ГАПОУ Нефтекамский нефтяной колледж, преподаватель-наставник.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A14974-5D83-4BFC-981E-03EFAFB878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11632">
            <a:off x="-4669588" y="2020963"/>
            <a:ext cx="8961897" cy="44321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624C4C-214E-4446-B9FC-FF8BA01CB7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616333" y="1938704"/>
            <a:ext cx="4500876" cy="22259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37B7D6B-3141-4966-8EC6-8161CA195E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11" y="262890"/>
            <a:ext cx="1524706" cy="1524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432877-FAA5-48BB-8581-2F8684D33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6" y="959613"/>
            <a:ext cx="3650563" cy="378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0201" y="2119383"/>
            <a:ext cx="75464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Организационный момент </a:t>
            </a:r>
            <a:r>
              <a:rPr lang="ru-RU" sz="2400" dirty="0"/>
              <a:t>направлен на создание благоприятной психологической атмосферы на уроке.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Этап актуализации базовых знаний </a:t>
            </a:r>
            <a:r>
              <a:rPr lang="ru-RU" sz="2400" dirty="0"/>
              <a:t>начинаю рассказом мифологических версий происхождения огня. Так создаю доброжелательную среду с учетом возрастных особенностей обучающихся, демонстрирую профессиональный кругозор в процессе установления </a:t>
            </a:r>
            <a:r>
              <a:rPr lang="ru-RU" sz="2400" dirty="0" err="1"/>
              <a:t>межпредметных</a:t>
            </a:r>
            <a:r>
              <a:rPr lang="ru-RU" sz="2400" dirty="0"/>
              <a:t> связей. Затем провожу беседу с обучающимися, где мы выясняем разницу между понятием «горение» и «пожар». </a:t>
            </a:r>
          </a:p>
          <a:p>
            <a:pPr algn="just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58370" name="Picture 2" descr="C:\Users\Екатерина\Desktop\АНФИС\25-02-2023_16-41-25\ого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161" y="1792780"/>
            <a:ext cx="4043954" cy="2274724"/>
          </a:xfrm>
          <a:prstGeom prst="rect">
            <a:avLst/>
          </a:prstGeom>
          <a:noFill/>
        </p:spPr>
      </p:pic>
      <p:pic>
        <p:nvPicPr>
          <p:cNvPr id="58371" name="Picture 3" descr="C:\Users\Екатерина\Desktop\АНФИС\25-02-2023_16-41-25\Специальность защита Ч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5229" y="3925614"/>
            <a:ext cx="3391972" cy="2122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988" y="2387380"/>
            <a:ext cx="54180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этапе </a:t>
            </a:r>
            <a:r>
              <a:rPr lang="ru-RU" sz="2400" dirty="0" err="1"/>
              <a:t>целеполагания</a:t>
            </a:r>
            <a:r>
              <a:rPr lang="ru-RU" sz="2400" dirty="0"/>
              <a:t> и мотивации с помощью эвристической беседы ставим цели и задачи урока, говорим о формируемых компетенциях, определяем практическую ценность изучаемого материала. </a:t>
            </a:r>
          </a:p>
          <a:p>
            <a:pPr algn="just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62465" name="Picture 1" descr="C:\Users\Екатерина\Desktop\АНФИС\25-02-2023_16-41-25\добыв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817" y="1986455"/>
            <a:ext cx="5745655" cy="323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732" y="2182444"/>
            <a:ext cx="75464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Изложение нового материала </a:t>
            </a:r>
            <a:r>
              <a:rPr lang="ru-RU" sz="2400" dirty="0"/>
              <a:t>проводится с помощью беседы, лекции с элементами беседы, эксперимента </a:t>
            </a:r>
            <a:r>
              <a:rPr lang="ru-RU" sz="2400" dirty="0" err="1"/>
              <a:t>кейс-технологии</a:t>
            </a:r>
            <a:r>
              <a:rPr lang="ru-RU" sz="2400" dirty="0"/>
              <a:t>, элементов проблемного обучения, </a:t>
            </a:r>
            <a:r>
              <a:rPr lang="ru-RU" sz="2400" dirty="0" err="1"/>
              <a:t>триз-технологии</a:t>
            </a:r>
            <a:r>
              <a:rPr lang="ru-RU" sz="2400" dirty="0"/>
              <a:t>. 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Этап закрепления изученного материала. </a:t>
            </a:r>
            <a:r>
              <a:rPr lang="ru-RU" sz="2400" dirty="0"/>
              <a:t>На данном этапе реализована игровая технология. Интеллектуальная игра позволяет создавать на уроке ситуации выбора для принятия обучающимися самостоятельных решений.</a:t>
            </a:r>
          </a:p>
          <a:p>
            <a:pPr algn="just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60418" name="Picture 2" descr="C:\Users\Екатерина\Desktop\АНФИС\25-02-2023_16-41-25\ми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9975" y="2850111"/>
            <a:ext cx="3901966" cy="2194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732" y="2308572"/>
            <a:ext cx="4692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Рефлексия</a:t>
            </a:r>
            <a:r>
              <a:rPr lang="ru-RU" sz="2400" dirty="0"/>
              <a:t> проводится с помощью системы </a:t>
            </a:r>
            <a:r>
              <a:rPr lang="ru-RU" sz="2400" dirty="0" err="1"/>
              <a:t>My</a:t>
            </a:r>
            <a:r>
              <a:rPr lang="ru-RU" sz="2400" dirty="0"/>
              <a:t> </a:t>
            </a:r>
            <a:r>
              <a:rPr lang="ru-RU" sz="2400" dirty="0" err="1"/>
              <a:t>test</a:t>
            </a:r>
            <a:r>
              <a:rPr lang="ru-RU" sz="2400" dirty="0"/>
              <a:t>. Выставляются оценки, использую приемы рефлексии и различные способы оценивания достигнутых образовательных результатов.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64514" name="Picture 2" descr="C:\Users\Екатерина\Desktop\АНФИС\25-02-2023_16-41-25\майте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7784" y="1966793"/>
            <a:ext cx="6685182" cy="3760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732" y="2308572"/>
            <a:ext cx="4692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Обобщение </a:t>
            </a:r>
            <a:r>
              <a:rPr lang="ru-RU" sz="2400" dirty="0"/>
              <a:t>проводится  с помощью контрольных вопросов, что связано с целями урока и направлено на демонстрацию взаимосвязи процессов и результатов.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A1ED91-A917-4BE6-8DB5-4A6746763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92" y="1718451"/>
            <a:ext cx="6081949" cy="34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732" y="2056322"/>
            <a:ext cx="11950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Достижение целей урока и решение задач приводит к </a:t>
            </a:r>
            <a:r>
              <a:rPr lang="ru-RU" sz="2400" b="1" dirty="0">
                <a:solidFill>
                  <a:srgbClr val="C00000"/>
                </a:solidFill>
              </a:rPr>
              <a:t>образовательным результатам:  </a:t>
            </a:r>
            <a:r>
              <a:rPr lang="ru-RU" sz="2400" dirty="0"/>
              <a:t>формирование знаний о природе процесса горения, понимания смысла физических законов, раскрывающих связь изученных явлений; развитие умения пользоваться методами научного исследования, проводить наблюдения, планировать и выполнять эксперименты, обрабатывать результаты измерений, представлять результаты измерений с помощью таблиц, графиков и формул; формирование умения применять теоретические знания на практике, решать профессиональные задачи на применение полученных знаний; развитие навыков  применения полученных знаний для решения практических задач в повседневной жизни, обеспечения безопасности жизни, рационального природопользования и охраны окружающей среды.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358846"/>
            <a:ext cx="8592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ОБРАЗОВАТЕЛЬНЫЕ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64" y="6074415"/>
            <a:ext cx="5997903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027" y="6074415"/>
            <a:ext cx="5997902" cy="783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974" y="236606"/>
            <a:ext cx="2844594" cy="1511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6AD6E7-D153-4024-8A06-E1261407EDF6}"/>
              </a:ext>
            </a:extLst>
          </p:cNvPr>
          <p:cNvSpPr txBox="1"/>
          <p:nvPr/>
        </p:nvSpPr>
        <p:spPr>
          <a:xfrm>
            <a:off x="472966" y="2076310"/>
            <a:ext cx="11002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Номинация «Лучшая практика наставничества». Презентация урока по теме «Общие сведения о горении».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873EC3-4070-4770-9B31-AF5AC8BF46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0621" y="-265152"/>
            <a:ext cx="5301379" cy="26252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01191A-CC6F-4A43-A5D2-F64E47704C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270509">
            <a:off x="-70734" y="3472269"/>
            <a:ext cx="6538894" cy="3238060"/>
          </a:xfrm>
          <a:prstGeom prst="rect">
            <a:avLst/>
          </a:prstGeom>
        </p:spPr>
      </p:pic>
      <p:pic>
        <p:nvPicPr>
          <p:cNvPr id="18433" name="Picture 1" descr="C:\Users\Екатерина\Desktop\АНФИС\25-02-2023_16-41-25\ми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6634" y="3704897"/>
            <a:ext cx="3839779" cy="2159876"/>
          </a:xfrm>
          <a:prstGeom prst="rect">
            <a:avLst/>
          </a:prstGeom>
          <a:noFill/>
        </p:spPr>
      </p:pic>
      <p:pic>
        <p:nvPicPr>
          <p:cNvPr id="18434" name="Picture 2" descr="C:\Users\Екатерина\Desktop\АНФИС\25-02-2023_16-41-25\опы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257" y="3673367"/>
            <a:ext cx="4120053" cy="231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28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64" y="6074415"/>
            <a:ext cx="5997903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027" y="6074415"/>
            <a:ext cx="5997902" cy="783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844" y="97277"/>
            <a:ext cx="2844594" cy="151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904082-A40F-4EAC-8417-2A50DAB57FC4}"/>
              </a:ext>
            </a:extLst>
          </p:cNvPr>
          <p:cNvSpPr/>
          <p:nvPr/>
        </p:nvSpPr>
        <p:spPr>
          <a:xfrm>
            <a:off x="2660822" y="4020065"/>
            <a:ext cx="4439774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1187" y="2397542"/>
            <a:ext cx="102423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C00000"/>
                </a:solidFill>
              </a:rPr>
              <a:t>Цель моей методической системы </a:t>
            </a:r>
            <a:r>
              <a:rPr lang="ru-RU" sz="2600" b="1" dirty="0"/>
              <a:t>– </a:t>
            </a:r>
            <a:endParaRPr lang="en-US" sz="2600" b="1" dirty="0"/>
          </a:p>
          <a:p>
            <a:pPr algn="just"/>
            <a:r>
              <a:rPr lang="ru-RU" sz="2600" b="1" dirty="0"/>
              <a:t>воспитание и обучение гармонично развитой личности студента, формирование компетенций, которые востребованы на современном рынке труда, достижение личностных результатов, которые помогут выпускнику стать достойным гражданином своей страны, успешно функционировать в современном обществе.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1C0193-155D-45DC-B5E6-2A09B7B82D65}"/>
              </a:ext>
            </a:extLst>
          </p:cNvPr>
          <p:cNvSpPr/>
          <p:nvPr/>
        </p:nvSpPr>
        <p:spPr>
          <a:xfrm>
            <a:off x="448677" y="2009607"/>
            <a:ext cx="11485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образовательные цели: </a:t>
            </a:r>
            <a:r>
              <a:rPr lang="ru-RU" sz="2400" dirty="0"/>
              <a:t>изучить общие сведения о процессе горения; раскрыть суть понятий «горение» и «пожар»; провести анализ основных компонентов процесса горения.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развивающие цели: </a:t>
            </a:r>
            <a:r>
              <a:rPr lang="ru-RU" sz="2400" dirty="0"/>
              <a:t>развивать культуру речи, умение работать в команде, умение мыслить логически, использовать </a:t>
            </a:r>
            <a:r>
              <a:rPr lang="ru-RU" sz="2400" dirty="0" err="1"/>
              <a:t>ИКТ-технологии</a:t>
            </a:r>
            <a:r>
              <a:rPr lang="ru-RU" sz="2400" dirty="0"/>
              <a:t>.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воспитательные цели: </a:t>
            </a:r>
            <a:r>
              <a:rPr lang="ru-RU" sz="2400" dirty="0"/>
              <a:t>воспитание ценностного отношения к будущей профессии, к людям труда,  формирование умений планировать свою деятельность, осуществлять контроль и самоконтроль.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4768127" y="737219"/>
            <a:ext cx="5698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ЦЕЛИ УРОКА</a:t>
            </a: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1C0193-155D-45DC-B5E6-2A09B7B82D65}"/>
              </a:ext>
            </a:extLst>
          </p:cNvPr>
          <p:cNvSpPr/>
          <p:nvPr/>
        </p:nvSpPr>
        <p:spPr>
          <a:xfrm>
            <a:off x="448677" y="2498353"/>
            <a:ext cx="114858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Задачи урока ставятся исходя из общих задач моей методической системы: </a:t>
            </a:r>
          </a:p>
          <a:p>
            <a:pPr algn="just"/>
            <a:r>
              <a:rPr lang="ru-RU" sz="2600" dirty="0"/>
              <a:t>- создавать на уроке </a:t>
            </a:r>
            <a:r>
              <a:rPr lang="ru-RU" sz="2600" b="1" dirty="0">
                <a:solidFill>
                  <a:srgbClr val="C00000"/>
                </a:solidFill>
              </a:rPr>
              <a:t>атмосферу научного поиска и открытия</a:t>
            </a:r>
            <a:r>
              <a:rPr lang="ru-RU" sz="2600" dirty="0"/>
              <a:t>, </a:t>
            </a:r>
          </a:p>
          <a:p>
            <a:pPr algn="just"/>
            <a:r>
              <a:rPr lang="ru-RU" sz="2600" dirty="0"/>
              <a:t>- применять методы и приемы работы, позволяющие </a:t>
            </a:r>
            <a:r>
              <a:rPr lang="ru-RU" sz="2600" b="1" dirty="0">
                <a:solidFill>
                  <a:srgbClr val="C00000"/>
                </a:solidFill>
              </a:rPr>
              <a:t>доступно и понятно </a:t>
            </a:r>
            <a:r>
              <a:rPr lang="ru-RU" sz="2600" dirty="0"/>
              <a:t>излагать обучающимся учебный материал, направленные на </a:t>
            </a:r>
            <a:r>
              <a:rPr lang="ru-RU" sz="2600" b="1" dirty="0">
                <a:solidFill>
                  <a:srgbClr val="C00000"/>
                </a:solidFill>
              </a:rPr>
              <a:t>активность студентов и самостоятельный поиск решения научных и профессиональных задач</a:t>
            </a:r>
            <a:r>
              <a:rPr lang="ru-RU" sz="26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4768127" y="737219"/>
            <a:ext cx="5698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ЗАДАЧИ УРОКА</a:t>
            </a: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1C0193-155D-45DC-B5E6-2A09B7B82D65}"/>
              </a:ext>
            </a:extLst>
          </p:cNvPr>
          <p:cNvSpPr/>
          <p:nvPr/>
        </p:nvSpPr>
        <p:spPr>
          <a:xfrm>
            <a:off x="448677" y="2498353"/>
            <a:ext cx="114858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ОК 1. Понимать сущность и социальную значимость своей будущей профессии, проявлять к ней устойчивый интерес. </a:t>
            </a:r>
          </a:p>
          <a:p>
            <a:pPr algn="just"/>
            <a:r>
              <a:rPr lang="ru-RU" sz="2000" dirty="0"/>
              <a:t>ОК 3. Принимать решения в стандартных и нестандартных ситуациях и нести за них ответственность. </a:t>
            </a:r>
          </a:p>
          <a:p>
            <a:pPr algn="just"/>
            <a:r>
              <a:rPr lang="ru-RU" sz="2000" dirty="0"/>
              <a:t>ПК 1.2. Собирать и оценивать обстановку на месте чрезвычайных ситуаций. </a:t>
            </a:r>
          </a:p>
          <a:p>
            <a:pPr algn="just"/>
            <a:r>
              <a:rPr lang="ru-RU" sz="2000" dirty="0"/>
              <a:t>ПК 2.3. Прогнозировать чрезвычайные ситуации и их последствия.</a:t>
            </a:r>
          </a:p>
          <a:p>
            <a:pPr algn="just"/>
            <a:r>
              <a:rPr lang="ru-RU" sz="2000" dirty="0"/>
              <a:t>Достижение личностных результатов:</a:t>
            </a:r>
          </a:p>
          <a:p>
            <a:pPr algn="just"/>
            <a:r>
              <a:rPr lang="ru-RU" sz="2000" dirty="0"/>
              <a:t>ЛР 3.  Соблюдающий нормы правопорядка, следующий идеалам гражданского общества, обеспечения безопасности, прав и свобод граждан России. Лояльный к установкам и проявлениям представителей субкультур, отличающий их от групп с деструктивным и </a:t>
            </a:r>
            <a:r>
              <a:rPr lang="ru-RU" sz="2000" dirty="0" err="1"/>
              <a:t>девиантным</a:t>
            </a:r>
            <a:r>
              <a:rPr lang="ru-RU" sz="2000" dirty="0"/>
              <a:t> поведением. Демонстрирующий неприятие и предупреждающий социально опасное поведение окружающих.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916789" y="327313"/>
            <a:ext cx="7718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ФОРМИРОВАНИЕ КОМПЕТЕНЦИЙ</a:t>
            </a: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916789" y="327313"/>
            <a:ext cx="7718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МЕТОДЫ, ПРИЁМЫ,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ТЕХНОЛОГИИ</a:t>
            </a: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pic>
        <p:nvPicPr>
          <p:cNvPr id="46082" name="Picture 2" descr="C:\Users\Екатерина\Desktop\АНФИС\25-02-2023_16-41-25\опы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55" y="2112579"/>
            <a:ext cx="6452865" cy="3629737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1C0193-155D-45DC-B5E6-2A09B7B82D65}"/>
              </a:ext>
            </a:extLst>
          </p:cNvPr>
          <p:cNvSpPr/>
          <p:nvPr/>
        </p:nvSpPr>
        <p:spPr>
          <a:xfrm>
            <a:off x="4505678" y="2230342"/>
            <a:ext cx="72291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Методы и приемы работы на уроке: </a:t>
            </a:r>
            <a:r>
              <a:rPr lang="ru-RU" sz="2000" dirty="0"/>
              <a:t>лекция, словесные методы (беседа), наглядные методы, метод анализа и синтеза, эксперимент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Технологии, применяемые на уроке: </a:t>
            </a:r>
            <a:r>
              <a:rPr lang="ru-RU" sz="2000" dirty="0"/>
              <a:t>технология развития критического мышления, кейс-технология, технология проблемного обучения, ИКТ-технология, игровая технология, </a:t>
            </a:r>
            <a:r>
              <a:rPr lang="ru-RU" sz="2000" dirty="0" err="1"/>
              <a:t>ТРИЗ-технология</a:t>
            </a:r>
            <a:r>
              <a:rPr lang="ru-RU" sz="2000" dirty="0"/>
              <a:t>, технология </a:t>
            </a:r>
            <a:r>
              <a:rPr lang="ru-RU" sz="2000" dirty="0" err="1"/>
              <a:t>командообразования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7227" y="3081082"/>
            <a:ext cx="5623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Педагогические принципы, реализуемые на уроке: </a:t>
            </a:r>
          </a:p>
          <a:p>
            <a:r>
              <a:rPr lang="ru-RU" dirty="0"/>
              <a:t>- принцип научности, </a:t>
            </a:r>
          </a:p>
          <a:p>
            <a:r>
              <a:rPr lang="ru-RU" dirty="0"/>
              <a:t>- принцип наглядности, </a:t>
            </a:r>
          </a:p>
          <a:p>
            <a:r>
              <a:rPr lang="ru-RU" dirty="0"/>
              <a:t>- принцип доступности, </a:t>
            </a:r>
          </a:p>
          <a:p>
            <a:r>
              <a:rPr lang="ru-RU" dirty="0"/>
              <a:t>- принцип систематичности и последовательности, </a:t>
            </a:r>
          </a:p>
          <a:p>
            <a:r>
              <a:rPr lang="ru-RU" dirty="0"/>
              <a:t>- принцип связи теории с практикой.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916789" y="327313"/>
            <a:ext cx="7718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ПЕДАГОГИЧЕСКИЕ ПРИНЦИПЫ</a:t>
            </a:r>
          </a:p>
        </p:txBody>
      </p:sp>
      <p:pic>
        <p:nvPicPr>
          <p:cNvPr id="47106" name="Picture 2" descr="C:\Users\Екатерина\Desktop\АНФИС\25-02-2023_16-41-25\фишеч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13" y="2427890"/>
            <a:ext cx="5801709" cy="326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 descr="blob:https://web.whatsapp.com/af6425e1-8947-4efb-b175-f348a669525c">
            <a:extLst>
              <a:ext uri="{FF2B5EF4-FFF2-40B4-BE49-F238E27FC236}">
                <a16:creationId xmlns:a16="http://schemas.microsoft.com/office/drawing/2014/main" xmlns="" id="{6392B34B-ADE1-4B7B-A568-E0E368FD5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09" y="6043365"/>
            <a:ext cx="5997903" cy="78310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xmlns="" id="{7626674E-EBF0-4AA3-A716-B0CC7FE236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5" y="357115"/>
            <a:ext cx="2844594" cy="151118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xmlns="" id="{C08C77C7-9ED0-47F7-8184-698A66A54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331" y="6043365"/>
            <a:ext cx="5997903" cy="7831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812" y="2403166"/>
            <a:ext cx="11298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Предполагается индивидуальный подход к каждому обучающемуся, учитываются их возможности. Применение различных форм организации урока, таких как индивидуальная деятельность, работа по карточкам, работа в небольших группах, коллективная работа помогают разнообразить урок, сделать его более насыщенным и интересным.  Каждый этап занятия необходимо фиксировать, ориентируя обучающихся на то, что они уже сделали и что им предстоит еще сделать. Подведение итогов становится своеобразным стимулом, побуждающим обучающегося к включению во все более усложняющуюся работу. Особенно этот аспект важен для обучающегося с особыми образовательными потребностями.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849162-F4E2-482D-BF95-0F243269B013}"/>
              </a:ext>
            </a:extLst>
          </p:cNvPr>
          <p:cNvSpPr/>
          <p:nvPr/>
        </p:nvSpPr>
        <p:spPr>
          <a:xfrm>
            <a:off x="3584027" y="295782"/>
            <a:ext cx="8592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ИНКЛЮЗИВНЫЕ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1208152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791</Words>
  <Application>Microsoft Office PowerPoint</Application>
  <PresentationFormat>Произвольный</PresentationFormat>
  <Paragraphs>62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178</cp:revision>
  <dcterms:created xsi:type="dcterms:W3CDTF">2023-02-03T13:44:36Z</dcterms:created>
  <dcterms:modified xsi:type="dcterms:W3CDTF">2023-03-28T05:03:04Z</dcterms:modified>
</cp:coreProperties>
</file>